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4"/>
  </p:sldMasterIdLst>
  <p:notesMasterIdLst>
    <p:notesMasterId r:id="rId13"/>
  </p:notesMasterIdLst>
  <p:sldIdLst>
    <p:sldId id="256" r:id="rId5"/>
    <p:sldId id="269" r:id="rId6"/>
    <p:sldId id="272" r:id="rId7"/>
    <p:sldId id="271" r:id="rId8"/>
    <p:sldId id="278" r:id="rId9"/>
    <p:sldId id="286" r:id="rId10"/>
    <p:sldId id="285" r:id="rId11"/>
    <p:sldId id="290" r:id="rId12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1"/>
    <a:srgbClr val="0000CC"/>
    <a:srgbClr val="FF9933"/>
    <a:srgbClr val="C49500"/>
    <a:srgbClr val="FF0066"/>
    <a:srgbClr val="003300"/>
    <a:srgbClr val="8FE2FF"/>
    <a:srgbClr val="63981C"/>
    <a:srgbClr val="DFF1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59" autoAdjust="0"/>
    <p:restoredTop sz="85036" autoAdjust="0"/>
  </p:normalViewPr>
  <p:slideViewPr>
    <p:cSldViewPr showGuides="1">
      <p:cViewPr varScale="1">
        <p:scale>
          <a:sx n="97" d="100"/>
          <a:sy n="97" d="100"/>
        </p:scale>
        <p:origin x="444" y="72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-29646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56" y="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09/02/2022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7555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Secrétariat général</a:t>
            </a:r>
            <a:br>
              <a:rPr lang="fr-FR" dirty="0" smtClean="0"/>
            </a:br>
            <a:r>
              <a:rPr lang="fr-FR" dirty="0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Secrétariat général</a:t>
            </a:r>
            <a:br>
              <a:rPr lang="fr-FR" dirty="0" smtClean="0"/>
            </a:br>
            <a:r>
              <a:rPr lang="fr-FR" dirty="0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Secrétariat général</a:t>
            </a:r>
            <a:br>
              <a:rPr lang="fr-FR" dirty="0" smtClean="0"/>
            </a:br>
            <a:r>
              <a:rPr lang="fr-FR" dirty="0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Secrétariat général</a:t>
            </a:r>
            <a:br>
              <a:rPr lang="fr-FR" dirty="0" smtClean="0"/>
            </a:br>
            <a:r>
              <a:rPr lang="fr-FR" dirty="0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Secrétariat général</a:t>
            </a:r>
            <a:br>
              <a:rPr lang="fr-FR" dirty="0" smtClean="0"/>
            </a:br>
            <a:r>
              <a:rPr lang="fr-FR" dirty="0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578734-7B6B-B848-8F7C-20D24745B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51520" y="371666"/>
            <a:ext cx="4434278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Secrétariat général</a:t>
            </a:r>
            <a:br>
              <a:rPr lang="fr-FR" dirty="0" smtClean="0"/>
            </a:br>
            <a:r>
              <a:rPr lang="fr-FR" dirty="0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09/02/2022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7764BE-02C7-D347-925A-71726A94B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50156" y="555526"/>
            <a:ext cx="7118188" cy="21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Secrétariat général</a:t>
            </a:r>
            <a:br>
              <a:rPr lang="fr-FR" dirty="0" smtClean="0"/>
            </a:br>
            <a:r>
              <a:rPr lang="fr-FR" dirty="0" smtClean="0"/>
              <a:t>Direction des ressources humaines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33B51AF-3A50-3342-8D79-F2F92F5991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40196" y="123478"/>
            <a:ext cx="557376" cy="53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securecrute.fr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securecrute.fr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19884-7A29-DC4E-9311-A62E54788E52}" type="datetime1">
              <a:rPr lang="fr-FR" smtClean="0"/>
              <a:t>09/02/2022</a:t>
            </a:fld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763688" y="2859782"/>
            <a:ext cx="58257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0000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Helvetica-Bold"/>
              </a:rPr>
              <a:t>Bilan </a:t>
            </a:r>
            <a:r>
              <a:rPr lang="it-IT" sz="2000" b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0000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Helvetica-Bold"/>
              </a:rPr>
              <a:t>2021 relatif aux</a:t>
            </a:r>
            <a:r>
              <a:rPr lang="it-IT" sz="2000" b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0000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Helvetica-Bold"/>
              </a:rPr>
              <a:t> </a:t>
            </a:r>
          </a:p>
          <a:p>
            <a:pPr algn="ctr"/>
            <a:r>
              <a:rPr lang="it-IT" sz="3600" dirty="0" smtClean="0">
                <a:ln>
                  <a:solidFill>
                    <a:srgbClr val="044869"/>
                  </a:solidFill>
                </a:ln>
                <a:solidFill>
                  <a:srgbClr val="000091"/>
                </a:solidFill>
                <a:cs typeface="Helvetica-Bold"/>
              </a:rPr>
              <a:t>Praticiens Conseils en ARS</a:t>
            </a:r>
            <a:br>
              <a:rPr lang="it-IT" sz="3600" dirty="0" smtClean="0">
                <a:ln>
                  <a:solidFill>
                    <a:srgbClr val="044869"/>
                  </a:solidFill>
                </a:ln>
                <a:solidFill>
                  <a:srgbClr val="000091"/>
                </a:solidFill>
                <a:cs typeface="Helvetica-Bold"/>
              </a:rPr>
            </a:br>
            <a:r>
              <a:rPr lang="it-IT" sz="2000" b="1" dirty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0000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Helvetica-Bold"/>
              </a:rPr>
              <a:t>Réunion du 22 février 2022</a:t>
            </a:r>
            <a:endParaRPr lang="fr-FR" sz="2000" b="1" dirty="0">
              <a:ln>
                <a:solidFill>
                  <a:schemeClr val="bg1">
                    <a:lumMod val="50000"/>
                  </a:schemeClr>
                </a:solidFill>
              </a:ln>
              <a:solidFill>
                <a:srgbClr val="0000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Helvetica-Bold"/>
            </a:endParaRPr>
          </a:p>
        </p:txBody>
      </p:sp>
    </p:spTree>
    <p:extLst>
      <p:ext uri="{BB962C8B-B14F-4D97-AF65-F5344CB8AC3E}">
        <p14:creationId xmlns:p14="http://schemas.microsoft.com/office/powerpoint/2010/main" val="150123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850" y="411510"/>
            <a:ext cx="8424863" cy="74057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3600" dirty="0" smtClean="0">
                <a:solidFill>
                  <a:srgbClr val="000091"/>
                </a:solidFill>
              </a:rPr>
              <a:t/>
            </a:r>
            <a:br>
              <a:rPr lang="fr-FR" altLang="fr-FR" sz="3600" dirty="0" smtClean="0">
                <a:solidFill>
                  <a:srgbClr val="000091"/>
                </a:solidFill>
              </a:rPr>
            </a:br>
            <a:r>
              <a:rPr lang="fr-FR" altLang="fr-FR" sz="3600" dirty="0" smtClean="0">
                <a:solidFill>
                  <a:srgbClr val="000091"/>
                </a:solidFill>
              </a:rPr>
              <a:t>Première </a:t>
            </a:r>
            <a:r>
              <a:rPr lang="fr-FR" altLang="fr-FR" sz="3600" dirty="0">
                <a:solidFill>
                  <a:srgbClr val="000091"/>
                </a:solidFill>
              </a:rPr>
              <a:t>vague de recrutements Médecins </a:t>
            </a:r>
            <a:r>
              <a:rPr lang="fr-FR" altLang="fr-FR" sz="3300" dirty="0" smtClean="0">
                <a:solidFill>
                  <a:srgbClr val="000091"/>
                </a:solidFill>
              </a:rPr>
              <a:t>conseils</a:t>
            </a:r>
            <a:r>
              <a:rPr lang="fr-FR" altLang="fr-FR" dirty="0">
                <a:solidFill>
                  <a:srgbClr val="002060"/>
                </a:solidFill>
                <a:cs typeface="Times New Roman" panose="02020603050405020304" pitchFamily="18" charset="0"/>
              </a:rPr>
              <a:t/>
            </a:r>
            <a:br>
              <a:rPr lang="fr-FR" altLang="fr-FR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5496" y="1368112"/>
            <a:ext cx="9000999" cy="3291870"/>
          </a:xfrm>
        </p:spPr>
        <p:txBody>
          <a:bodyPr/>
          <a:lstStyle/>
          <a:p>
            <a:pPr marL="0" algn="just">
              <a:defRPr/>
            </a:pPr>
            <a:r>
              <a:rPr lang="fr-FR" sz="2400" b="1" dirty="0">
                <a:solidFill>
                  <a:schemeClr val="tx2"/>
                </a:solidFill>
              </a:rPr>
              <a:t>Publication des postes à pourvoir de Médecins Conseils </a:t>
            </a:r>
            <a:r>
              <a:rPr lang="fr-FR" sz="2400" dirty="0">
                <a:solidFill>
                  <a:schemeClr val="tx2"/>
                </a:solidFill>
              </a:rPr>
              <a:t>sur le site </a:t>
            </a:r>
            <a:r>
              <a:rPr lang="fr-FR" sz="2400" dirty="0" smtClean="0">
                <a:solidFill>
                  <a:schemeClr val="tx2"/>
                </a:solidFill>
                <a:hlinkClick r:id="rId2"/>
              </a:rPr>
              <a:t>www.lasecurecrute.fr</a:t>
            </a:r>
            <a:r>
              <a:rPr lang="fr-FR" sz="2400" dirty="0" smtClean="0">
                <a:solidFill>
                  <a:schemeClr val="tx2"/>
                </a:solidFill>
              </a:rPr>
              <a:t> </a:t>
            </a:r>
            <a:r>
              <a:rPr lang="fr-FR" sz="2400" dirty="0">
                <a:solidFill>
                  <a:schemeClr val="tx2"/>
                </a:solidFill>
              </a:rPr>
              <a:t>du </a:t>
            </a:r>
            <a:r>
              <a:rPr lang="fr-FR" sz="2400" dirty="0" smtClean="0">
                <a:solidFill>
                  <a:schemeClr val="tx2"/>
                </a:solidFill>
              </a:rPr>
              <a:t>23 mars 2021 au 16 avril 2021</a:t>
            </a:r>
            <a:r>
              <a:rPr lang="fr-FR" sz="2400" dirty="0" smtClean="0"/>
              <a:t>.</a:t>
            </a:r>
          </a:p>
          <a:p>
            <a:pPr marL="0">
              <a:defRPr/>
            </a:pPr>
            <a:r>
              <a:rPr lang="fr-FR" sz="2400" b="1" dirty="0" smtClean="0">
                <a:solidFill>
                  <a:schemeClr val="tx2"/>
                </a:solidFill>
              </a:rPr>
              <a:t>Date </a:t>
            </a:r>
            <a:r>
              <a:rPr lang="fr-FR" sz="2400" b="1" dirty="0">
                <a:solidFill>
                  <a:schemeClr val="tx2"/>
                </a:solidFill>
              </a:rPr>
              <a:t>limite de candidatures  </a:t>
            </a:r>
            <a:r>
              <a:rPr lang="fr-FR" sz="2400" dirty="0" smtClean="0">
                <a:solidFill>
                  <a:schemeClr val="tx2"/>
                </a:solidFill>
              </a:rPr>
              <a:t>16 avril 2021</a:t>
            </a:r>
            <a:r>
              <a:rPr lang="fr-FR" sz="3000" dirty="0">
                <a:solidFill>
                  <a:schemeClr val="tx2"/>
                </a:solidFill>
              </a:rPr>
              <a:t> </a:t>
            </a:r>
            <a:endParaRPr lang="fr-FR" sz="3000" dirty="0" smtClean="0">
              <a:solidFill>
                <a:schemeClr val="tx2"/>
              </a:solidFill>
            </a:endParaRPr>
          </a:p>
          <a:p>
            <a:r>
              <a:rPr lang="fr-FR" sz="2400" b="1" dirty="0" smtClean="0">
                <a:solidFill>
                  <a:schemeClr val="tx2"/>
                </a:solidFill>
              </a:rPr>
              <a:t>Le </a:t>
            </a:r>
            <a:r>
              <a:rPr lang="fr-FR" sz="2400" b="1" dirty="0">
                <a:solidFill>
                  <a:schemeClr val="tx2"/>
                </a:solidFill>
              </a:rPr>
              <a:t>calendrier des entretiens </a:t>
            </a:r>
            <a:r>
              <a:rPr lang="fr-FR" sz="2400" b="1" dirty="0" smtClean="0">
                <a:solidFill>
                  <a:schemeClr val="tx2"/>
                </a:solidFill>
              </a:rPr>
              <a:t>a été </a:t>
            </a:r>
            <a:r>
              <a:rPr lang="fr-FR" sz="2400" b="1" dirty="0">
                <a:solidFill>
                  <a:schemeClr val="tx2"/>
                </a:solidFill>
              </a:rPr>
              <a:t>fixé comme suit :</a:t>
            </a:r>
          </a:p>
          <a:p>
            <a:r>
              <a:rPr lang="fr-FR" sz="2400" b="1" dirty="0" smtClean="0">
                <a:solidFill>
                  <a:schemeClr val="tx2"/>
                </a:solidFill>
              </a:rPr>
              <a:t>du </a:t>
            </a:r>
            <a:r>
              <a:rPr lang="fr-FR" sz="2400" b="1" dirty="0">
                <a:solidFill>
                  <a:schemeClr val="tx2"/>
                </a:solidFill>
              </a:rPr>
              <a:t>02 au 04 juin 2021</a:t>
            </a:r>
          </a:p>
          <a:p>
            <a:pPr lvl="0"/>
            <a:r>
              <a:rPr lang="fr-FR" sz="2400" b="1" dirty="0">
                <a:solidFill>
                  <a:schemeClr val="tx2"/>
                </a:solidFill>
              </a:rPr>
              <a:t>le 7 juin 2021</a:t>
            </a:r>
          </a:p>
          <a:p>
            <a:pPr lvl="0"/>
            <a:r>
              <a:rPr lang="fr-FR" sz="2400" b="1" dirty="0">
                <a:solidFill>
                  <a:schemeClr val="tx2"/>
                </a:solidFill>
              </a:rPr>
              <a:t>du 15 au 17 juin 2021</a:t>
            </a:r>
          </a:p>
          <a:p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>
          <a:xfrm>
            <a:off x="1331640" y="195486"/>
            <a:ext cx="7417073" cy="360000"/>
          </a:xfrm>
        </p:spPr>
        <p:txBody>
          <a:bodyPr/>
          <a:lstStyle/>
          <a:p>
            <a:r>
              <a:rPr lang="fr-FR" dirty="0" smtClean="0"/>
              <a:t>Secrétariat général</a:t>
            </a:r>
            <a:br>
              <a:rPr lang="fr-FR" dirty="0" smtClean="0"/>
            </a:br>
            <a:r>
              <a:rPr lang="fr-FR" dirty="0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5348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altLang="fr-FR" sz="3600" dirty="0" smtClean="0">
                <a:solidFill>
                  <a:srgbClr val="002060"/>
                </a:solidFill>
              </a:rPr>
              <a:t/>
            </a:r>
            <a:br>
              <a:rPr lang="fr-FR" altLang="fr-FR" sz="3600" dirty="0" smtClean="0">
                <a:solidFill>
                  <a:srgbClr val="002060"/>
                </a:solidFill>
              </a:rPr>
            </a:br>
            <a:r>
              <a:rPr lang="fr-FR" altLang="fr-FR" sz="3200" dirty="0" smtClean="0">
                <a:solidFill>
                  <a:srgbClr val="000091"/>
                </a:solidFill>
              </a:rPr>
              <a:t>Première </a:t>
            </a:r>
            <a:r>
              <a:rPr lang="fr-FR" altLang="fr-FR" sz="3200" dirty="0">
                <a:solidFill>
                  <a:srgbClr val="000091"/>
                </a:solidFill>
              </a:rPr>
              <a:t>vague de recrutements Médecins conseils</a:t>
            </a:r>
            <a:endParaRPr lang="fr-FR" sz="3200" dirty="0">
              <a:solidFill>
                <a:srgbClr val="000091"/>
              </a:solidFill>
              <a:latin typeface="+mn-lt"/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23850" y="1707654"/>
            <a:ext cx="8424334" cy="3168352"/>
          </a:xfrm>
        </p:spPr>
        <p:txBody>
          <a:bodyPr/>
          <a:lstStyle/>
          <a:p>
            <a:pPr marL="0" algn="just"/>
            <a:r>
              <a:rPr lang="fr-FR" altLang="fr-FR" sz="2800" b="1" dirty="0" smtClean="0">
                <a:solidFill>
                  <a:schemeClr val="tx2"/>
                </a:solidFill>
              </a:rPr>
              <a:t>19 </a:t>
            </a:r>
            <a:r>
              <a:rPr lang="fr-FR" altLang="fr-FR" sz="2800" b="1" dirty="0">
                <a:solidFill>
                  <a:schemeClr val="tx2"/>
                </a:solidFill>
              </a:rPr>
              <a:t>postes de Médecins Conseils </a:t>
            </a:r>
            <a:r>
              <a:rPr lang="fr-FR" altLang="fr-FR" sz="2800" b="1" dirty="0" smtClean="0">
                <a:solidFill>
                  <a:schemeClr val="tx2"/>
                </a:solidFill>
              </a:rPr>
              <a:t>ont été </a:t>
            </a:r>
            <a:r>
              <a:rPr lang="fr-FR" altLang="fr-FR" sz="2800" b="1" dirty="0">
                <a:solidFill>
                  <a:schemeClr val="tx2"/>
                </a:solidFill>
              </a:rPr>
              <a:t>ouverts à la vacance pour les </a:t>
            </a:r>
            <a:r>
              <a:rPr lang="fr-FR" altLang="fr-FR" sz="2800" b="1" dirty="0" smtClean="0">
                <a:solidFill>
                  <a:schemeClr val="tx2"/>
                </a:solidFill>
              </a:rPr>
              <a:t>ARS</a:t>
            </a:r>
          </a:p>
          <a:p>
            <a:pPr marL="342900" indent="-342900" algn="just">
              <a:buFontTx/>
              <a:buChar char="-"/>
            </a:pPr>
            <a:r>
              <a:rPr lang="fr-FR" altLang="fr-FR" dirty="0">
                <a:solidFill>
                  <a:schemeClr val="tx2"/>
                </a:solidFill>
              </a:rPr>
              <a:t>1</a:t>
            </a:r>
            <a:r>
              <a:rPr lang="fr-FR" altLang="fr-FR" dirty="0" smtClean="0">
                <a:solidFill>
                  <a:schemeClr val="tx2"/>
                </a:solidFill>
              </a:rPr>
              <a:t> à l’ARS AUVERGNE-RHONE-ALPES</a:t>
            </a:r>
          </a:p>
          <a:p>
            <a:pPr marL="342900" indent="-342900" algn="just">
              <a:buFontTx/>
              <a:buChar char="-"/>
            </a:pPr>
            <a:r>
              <a:rPr lang="fr-FR" altLang="fr-FR" dirty="0" smtClean="0">
                <a:solidFill>
                  <a:schemeClr val="tx2"/>
                </a:solidFill>
              </a:rPr>
              <a:t>2 à l’ARS BRETAGNE</a:t>
            </a:r>
          </a:p>
          <a:p>
            <a:pPr marL="342900" indent="-342900" algn="just">
              <a:buFontTx/>
              <a:buChar char="-"/>
            </a:pPr>
            <a:r>
              <a:rPr lang="fr-FR" altLang="fr-FR" dirty="0" smtClean="0">
                <a:solidFill>
                  <a:schemeClr val="tx2"/>
                </a:solidFill>
              </a:rPr>
              <a:t>1 à l’ARS BOURGOGNE FRANCHE-COMTE</a:t>
            </a:r>
          </a:p>
          <a:p>
            <a:pPr marL="342900" indent="-342900" algn="just">
              <a:buFontTx/>
              <a:buChar char="-"/>
            </a:pPr>
            <a:r>
              <a:rPr lang="fr-FR" altLang="fr-FR" dirty="0">
                <a:solidFill>
                  <a:schemeClr val="tx2"/>
                </a:solidFill>
              </a:rPr>
              <a:t>2</a:t>
            </a:r>
            <a:r>
              <a:rPr lang="fr-FR" altLang="fr-FR" dirty="0" smtClean="0">
                <a:solidFill>
                  <a:schemeClr val="tx2"/>
                </a:solidFill>
              </a:rPr>
              <a:t> à l’ARS CENTRE VAL DE LOIRE</a:t>
            </a:r>
          </a:p>
          <a:p>
            <a:pPr marL="342900" indent="-342900" algn="just">
              <a:buFontTx/>
              <a:buChar char="-"/>
            </a:pPr>
            <a:r>
              <a:rPr lang="fr-FR" altLang="fr-FR" dirty="0">
                <a:solidFill>
                  <a:srgbClr val="000091"/>
                </a:solidFill>
              </a:rPr>
              <a:t>4</a:t>
            </a:r>
            <a:r>
              <a:rPr lang="fr-FR" altLang="fr-FR" dirty="0" smtClean="0">
                <a:solidFill>
                  <a:srgbClr val="000091"/>
                </a:solidFill>
              </a:rPr>
              <a:t> à l’</a:t>
            </a:r>
            <a:r>
              <a:rPr lang="fr-FR" dirty="0" smtClean="0">
                <a:solidFill>
                  <a:srgbClr val="000091"/>
                </a:solidFill>
              </a:rPr>
              <a:t>ARS </a:t>
            </a:r>
            <a:r>
              <a:rPr lang="fr-FR" dirty="0">
                <a:solidFill>
                  <a:srgbClr val="000091"/>
                </a:solidFill>
              </a:rPr>
              <a:t>ILE DE </a:t>
            </a:r>
            <a:r>
              <a:rPr lang="fr-FR" dirty="0" smtClean="0">
                <a:solidFill>
                  <a:srgbClr val="000091"/>
                </a:solidFill>
              </a:rPr>
              <a:t>FRANCE</a:t>
            </a:r>
          </a:p>
          <a:p>
            <a:pPr marL="342900" indent="-342900" algn="just">
              <a:buFontTx/>
              <a:buChar char="-"/>
            </a:pPr>
            <a:r>
              <a:rPr lang="fr-FR" dirty="0" smtClean="0">
                <a:solidFill>
                  <a:srgbClr val="000091"/>
                </a:solidFill>
              </a:rPr>
              <a:t>1 à l’ARS MAYOTTE</a:t>
            </a:r>
          </a:p>
          <a:p>
            <a:pPr marL="342900" indent="-342900" algn="just">
              <a:buFontTx/>
              <a:buChar char="-"/>
            </a:pPr>
            <a:r>
              <a:rPr lang="fr-FR" dirty="0" smtClean="0">
                <a:solidFill>
                  <a:srgbClr val="000091"/>
                </a:solidFill>
              </a:rPr>
              <a:t>1 à l’ARS NOUVELLE AQUITAINE</a:t>
            </a:r>
          </a:p>
          <a:p>
            <a:pPr marL="342900" indent="-342900" algn="just">
              <a:buFontTx/>
              <a:buChar char="-"/>
            </a:pPr>
            <a:r>
              <a:rPr lang="fr-FR" dirty="0">
                <a:solidFill>
                  <a:srgbClr val="000091"/>
                </a:solidFill>
              </a:rPr>
              <a:t>8</a:t>
            </a:r>
            <a:r>
              <a:rPr lang="fr-FR" dirty="0" smtClean="0">
                <a:solidFill>
                  <a:srgbClr val="000091"/>
                </a:solidFill>
              </a:rPr>
              <a:t> à l’ARS </a:t>
            </a:r>
            <a:r>
              <a:rPr lang="fr-FR" dirty="0">
                <a:solidFill>
                  <a:srgbClr val="000091"/>
                </a:solidFill>
              </a:rPr>
              <a:t>HAUTS DE FRANCE</a:t>
            </a:r>
          </a:p>
          <a:p>
            <a:pPr marL="0" algn="just">
              <a:defRPr/>
            </a:pPr>
            <a:endParaRPr lang="fr-FR" altLang="fr-FR" sz="2000" dirty="0">
              <a:solidFill>
                <a:schemeClr val="tx2"/>
              </a:solidFill>
            </a:endParaRPr>
          </a:p>
          <a:p>
            <a:pPr marL="0" algn="just"/>
            <a:endParaRPr lang="fr-FR" altLang="fr-FR" sz="2000" b="1" dirty="0">
              <a:solidFill>
                <a:schemeClr val="tx2"/>
              </a:solidFill>
            </a:endParaRPr>
          </a:p>
          <a:p>
            <a:pPr marL="0" algn="just"/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Secrétariat général</a:t>
            </a:r>
            <a:br>
              <a:rPr lang="fr-FR" smtClean="0"/>
            </a:br>
            <a:r>
              <a:rPr lang="fr-FR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5429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>
          <a:xfrm>
            <a:off x="2283782" y="5155720"/>
            <a:ext cx="1170000" cy="345869"/>
          </a:xfrm>
        </p:spPr>
        <p:txBody>
          <a:bodyPr/>
          <a:lstStyle/>
          <a:p>
            <a:fld id="{6A4A60EE-9D13-3442-9796-E718C6343EC1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850" y="1059582"/>
            <a:ext cx="8424863" cy="163210"/>
          </a:xfrm>
        </p:spPr>
        <p:txBody>
          <a:bodyPr>
            <a:noAutofit/>
          </a:bodyPr>
          <a:lstStyle/>
          <a:p>
            <a:pPr algn="ctr"/>
            <a:r>
              <a:rPr lang="fr-FR" altLang="fr-FR" sz="3200" dirty="0">
                <a:solidFill>
                  <a:srgbClr val="000091"/>
                </a:solidFill>
              </a:rPr>
              <a:t>Première vague de recrutements </a:t>
            </a:r>
            <a:br>
              <a:rPr lang="fr-FR" altLang="fr-FR" sz="3200" dirty="0">
                <a:solidFill>
                  <a:srgbClr val="000091"/>
                </a:solidFill>
              </a:rPr>
            </a:br>
            <a:r>
              <a:rPr lang="fr-FR" altLang="fr-FR" sz="3200" dirty="0">
                <a:solidFill>
                  <a:srgbClr val="000091"/>
                </a:solidFill>
              </a:rPr>
              <a:t>Entretien Jury Médecins Conseils</a:t>
            </a:r>
            <a:endParaRPr lang="fr-FR" sz="3200" dirty="0">
              <a:solidFill>
                <a:srgbClr val="000091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539552" y="1634659"/>
            <a:ext cx="8424334" cy="3056612"/>
          </a:xfrm>
        </p:spPr>
        <p:txBody>
          <a:bodyPr/>
          <a:lstStyle/>
          <a:p>
            <a:pPr marL="0">
              <a:defRPr/>
            </a:pPr>
            <a:r>
              <a:rPr lang="fr-FR" sz="2400" b="1" u="sng" dirty="0">
                <a:solidFill>
                  <a:srgbClr val="000091"/>
                </a:solidFill>
              </a:rPr>
              <a:t>Entretiens de recrutement avec le jury </a:t>
            </a:r>
          </a:p>
          <a:p>
            <a:pPr marL="0">
              <a:defRPr/>
            </a:pPr>
            <a:r>
              <a:rPr lang="fr-FR" sz="2400" dirty="0">
                <a:solidFill>
                  <a:srgbClr val="000091"/>
                </a:solidFill>
              </a:rPr>
              <a:t>8</a:t>
            </a:r>
            <a:r>
              <a:rPr lang="fr-FR" sz="2400" dirty="0" smtClean="0">
                <a:solidFill>
                  <a:srgbClr val="000091"/>
                </a:solidFill>
              </a:rPr>
              <a:t> </a:t>
            </a:r>
            <a:r>
              <a:rPr lang="fr-FR" sz="2400" dirty="0">
                <a:solidFill>
                  <a:srgbClr val="000091"/>
                </a:solidFill>
              </a:rPr>
              <a:t>candidats convoqués </a:t>
            </a:r>
            <a:endParaRPr lang="fr-FR" sz="2000" dirty="0" smtClean="0">
              <a:solidFill>
                <a:srgbClr val="000091"/>
              </a:solidFill>
            </a:endParaRPr>
          </a:p>
          <a:p>
            <a:pPr marL="0" lvl="0" defTabSz="4572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fr-FR" altLang="fr-FR" sz="2500" b="1" u="sng" dirty="0" smtClean="0">
                <a:solidFill>
                  <a:srgbClr val="000091"/>
                </a:solidFill>
                <a:ea typeface="MS PGothic" pitchFamily="34" charset="-128"/>
              </a:rPr>
              <a:t>Résultat </a:t>
            </a:r>
            <a:r>
              <a:rPr lang="fr-FR" altLang="fr-FR" sz="2500" b="1" u="sng" dirty="0">
                <a:solidFill>
                  <a:srgbClr val="000091"/>
                </a:solidFill>
                <a:ea typeface="MS PGothic" pitchFamily="34" charset="-128"/>
              </a:rPr>
              <a:t>:</a:t>
            </a:r>
          </a:p>
          <a:p>
            <a:pPr marL="0" lvl="0" defTabSz="4572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fr-FR" altLang="fr-FR" sz="2500" dirty="0">
                <a:solidFill>
                  <a:srgbClr val="000091"/>
                </a:solidFill>
                <a:ea typeface="MS PGothic" pitchFamily="34" charset="-128"/>
              </a:rPr>
              <a:t>8</a:t>
            </a:r>
            <a:r>
              <a:rPr lang="fr-FR" altLang="fr-FR" sz="2500" dirty="0" smtClean="0">
                <a:solidFill>
                  <a:srgbClr val="000091"/>
                </a:solidFill>
                <a:ea typeface="MS PGothic" pitchFamily="34" charset="-128"/>
              </a:rPr>
              <a:t> candidats retenus par </a:t>
            </a:r>
            <a:r>
              <a:rPr lang="fr-FR" altLang="fr-FR" sz="2500" dirty="0">
                <a:solidFill>
                  <a:srgbClr val="000091"/>
                </a:solidFill>
                <a:ea typeface="MS PGothic" pitchFamily="34" charset="-128"/>
              </a:rPr>
              <a:t>le Jury pour 6</a:t>
            </a:r>
            <a:r>
              <a:rPr lang="fr-FR" altLang="fr-FR" sz="2500" dirty="0" smtClean="0">
                <a:solidFill>
                  <a:srgbClr val="000091"/>
                </a:solidFill>
                <a:ea typeface="MS PGothic" pitchFamily="34" charset="-128"/>
              </a:rPr>
              <a:t> postes </a:t>
            </a:r>
            <a:r>
              <a:rPr lang="fr-FR" altLang="fr-FR" sz="2500" dirty="0">
                <a:solidFill>
                  <a:srgbClr val="000091"/>
                </a:solidFill>
                <a:ea typeface="MS PGothic" pitchFamily="34" charset="-128"/>
              </a:rPr>
              <a:t>à l’ARS </a:t>
            </a:r>
            <a:r>
              <a:rPr lang="fr-FR" altLang="fr-FR" sz="2500" dirty="0" smtClean="0">
                <a:solidFill>
                  <a:srgbClr val="000091"/>
                </a:solidFill>
                <a:ea typeface="MS PGothic" pitchFamily="34" charset="-128"/>
              </a:rPr>
              <a:t>Hauts-de-France, 1 pour l’ARS ARA, 1 pour l’ARS Nouvelle-Aquitaine</a:t>
            </a:r>
          </a:p>
          <a:p>
            <a:pPr marL="0" lvl="0" defTabSz="4572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fr-FR" altLang="fr-FR" sz="3200" dirty="0">
              <a:solidFill>
                <a:srgbClr val="000091"/>
              </a:solidFill>
              <a:latin typeface="Calibri"/>
              <a:ea typeface="MS PGothic" pitchFamily="34" charset="-128"/>
            </a:endParaRPr>
          </a:p>
          <a:p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Secrétariat général</a:t>
            </a:r>
            <a:br>
              <a:rPr lang="fr-FR" smtClean="0"/>
            </a:br>
            <a:r>
              <a:rPr lang="fr-FR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2430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000" dirty="0">
                <a:solidFill>
                  <a:srgbClr val="002060"/>
                </a:solidFill>
              </a:rPr>
              <a:t/>
            </a:r>
            <a:br>
              <a:rPr lang="fr-FR" altLang="fr-FR" sz="2000" dirty="0">
                <a:solidFill>
                  <a:srgbClr val="002060"/>
                </a:solidFill>
              </a:rPr>
            </a:br>
            <a:r>
              <a:rPr lang="fr-FR" altLang="fr-FR" sz="3600" dirty="0">
                <a:solidFill>
                  <a:srgbClr val="000091"/>
                </a:solidFill>
              </a:rPr>
              <a:t>Deuxième vague de recrutements Médecins Conseils </a:t>
            </a:r>
            <a:endParaRPr lang="fr-FR" sz="3600" dirty="0">
              <a:solidFill>
                <a:srgbClr val="000091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lvl="0" algn="just" defTabSz="4572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fr-FR" altLang="fr-FR" sz="2600" b="1" dirty="0">
                <a:solidFill>
                  <a:srgbClr val="1F497D"/>
                </a:solidFill>
                <a:latin typeface="Calibri"/>
                <a:ea typeface="MS PGothic" pitchFamily="34" charset="-128"/>
              </a:rPr>
              <a:t>-Publication des postes à pourvoir de Médecins Conseils, </a:t>
            </a:r>
            <a:r>
              <a:rPr lang="fr-FR" altLang="fr-FR" sz="2600" dirty="0">
                <a:solidFill>
                  <a:srgbClr val="1F497D"/>
                </a:solidFill>
                <a:latin typeface="Calibri"/>
                <a:ea typeface="MS PGothic" pitchFamily="34" charset="-128"/>
              </a:rPr>
              <a:t>sur le site </a:t>
            </a:r>
            <a:r>
              <a:rPr lang="fr-FR" altLang="fr-FR" sz="2600" dirty="0">
                <a:solidFill>
                  <a:srgbClr val="1F497D"/>
                </a:solidFill>
                <a:latin typeface="Calibri"/>
                <a:ea typeface="MS PGothic" pitchFamily="34" charset="-128"/>
                <a:hlinkClick r:id="rId2"/>
              </a:rPr>
              <a:t>www.lasecurecrute.fr</a:t>
            </a:r>
            <a:r>
              <a:rPr lang="fr-FR" altLang="fr-FR" sz="2600" dirty="0">
                <a:solidFill>
                  <a:srgbClr val="1F497D"/>
                </a:solidFill>
                <a:latin typeface="Calibri"/>
                <a:ea typeface="MS PGothic" pitchFamily="34" charset="-128"/>
              </a:rPr>
              <a:t> </a:t>
            </a:r>
            <a:r>
              <a:rPr lang="fr-FR" altLang="fr-FR" sz="2600" dirty="0" smtClean="0">
                <a:solidFill>
                  <a:srgbClr val="1F497D"/>
                </a:solidFill>
                <a:latin typeface="Calibri"/>
                <a:ea typeface="MS PGothic" pitchFamily="34" charset="-128"/>
              </a:rPr>
              <a:t>du 15-09 au 13-10 2021</a:t>
            </a:r>
            <a:endParaRPr lang="fr-FR" altLang="fr-FR" sz="2600" dirty="0">
              <a:solidFill>
                <a:srgbClr val="1F497D"/>
              </a:solidFill>
              <a:latin typeface="Calibri"/>
              <a:ea typeface="MS PGothic" pitchFamily="34" charset="-128"/>
            </a:endParaRPr>
          </a:p>
          <a:p>
            <a:pPr marL="0" lvl="0" algn="just" defTabSz="45720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fr-FR" altLang="fr-FR" sz="1200" b="1" dirty="0">
              <a:solidFill>
                <a:srgbClr val="1F497D"/>
              </a:solidFill>
              <a:latin typeface="Calibri"/>
              <a:ea typeface="MS PGothic" pitchFamily="34" charset="-128"/>
            </a:endParaRPr>
          </a:p>
          <a:p>
            <a:pPr marL="0" lvl="0" algn="just" defTabSz="4572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fr-FR" altLang="fr-FR" sz="2600" b="1" dirty="0">
                <a:solidFill>
                  <a:srgbClr val="1F497D"/>
                </a:solidFill>
                <a:latin typeface="Calibri"/>
                <a:ea typeface="MS PGothic" pitchFamily="34" charset="-128"/>
              </a:rPr>
              <a:t>-Date limite de candidatures pour les Médecins Conseils fixée au </a:t>
            </a:r>
            <a:r>
              <a:rPr lang="fr-FR" altLang="fr-FR" sz="2600" dirty="0" smtClean="0">
                <a:solidFill>
                  <a:srgbClr val="1F497D"/>
                </a:solidFill>
                <a:latin typeface="Calibri"/>
                <a:ea typeface="MS PGothic" pitchFamily="34" charset="-128"/>
              </a:rPr>
              <a:t>13 octobre 2021</a:t>
            </a:r>
            <a:endParaRPr lang="fr-FR" altLang="fr-FR" sz="2600" dirty="0">
              <a:solidFill>
                <a:srgbClr val="1F497D"/>
              </a:solidFill>
              <a:latin typeface="Calibri"/>
              <a:ea typeface="MS PGothic" pitchFamily="34" charset="-128"/>
            </a:endParaRPr>
          </a:p>
          <a:p>
            <a:pPr marL="0" lvl="0" algn="just" defTabSz="45720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fr-FR" altLang="fr-FR" sz="1200" dirty="0">
              <a:solidFill>
                <a:prstClr val="black"/>
              </a:solidFill>
              <a:latin typeface="Calibri"/>
              <a:ea typeface="MS PGothic" pitchFamily="34" charset="-128"/>
            </a:endParaRPr>
          </a:p>
          <a:p>
            <a:pPr marL="0" lvl="0" algn="just" defTabSz="4572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fr-FR" altLang="fr-FR" sz="2600" b="1" dirty="0">
                <a:solidFill>
                  <a:srgbClr val="1F497D"/>
                </a:solidFill>
                <a:latin typeface="Calibri"/>
                <a:ea typeface="MS PGothic" pitchFamily="34" charset="-128"/>
              </a:rPr>
              <a:t>- </a:t>
            </a:r>
            <a:r>
              <a:rPr lang="fr-FR" altLang="fr-FR" sz="2600" b="1" dirty="0" smtClean="0">
                <a:solidFill>
                  <a:srgbClr val="1F497D"/>
                </a:solidFill>
                <a:latin typeface="Calibri"/>
                <a:ea typeface="MS PGothic" pitchFamily="34" charset="-128"/>
              </a:rPr>
              <a:t>Les entretiens avec le jury de </a:t>
            </a:r>
            <a:r>
              <a:rPr lang="fr-FR" altLang="fr-FR" sz="2600" b="1" dirty="0">
                <a:solidFill>
                  <a:srgbClr val="1F497D"/>
                </a:solidFill>
                <a:latin typeface="Calibri"/>
                <a:ea typeface="MS PGothic" pitchFamily="34" charset="-128"/>
              </a:rPr>
              <a:t>recrutement </a:t>
            </a:r>
            <a:r>
              <a:rPr lang="fr-FR" altLang="fr-FR" sz="2600" b="1" dirty="0" smtClean="0">
                <a:solidFill>
                  <a:srgbClr val="1F497D"/>
                </a:solidFill>
                <a:latin typeface="Calibri"/>
                <a:ea typeface="MS PGothic" pitchFamily="34" charset="-128"/>
              </a:rPr>
              <a:t>ont eu lieu le 18-11 2021  </a:t>
            </a:r>
            <a:r>
              <a:rPr lang="fr-FR" altLang="fr-FR" sz="2600" b="1" dirty="0">
                <a:solidFill>
                  <a:srgbClr val="1F497D"/>
                </a:solidFill>
                <a:latin typeface="Calibri"/>
                <a:ea typeface="MS PGothic" pitchFamily="34" charset="-128"/>
              </a:rPr>
              <a:t>pour les Médecins Conseils</a:t>
            </a:r>
            <a:r>
              <a:rPr lang="fr-FR" altLang="fr-FR" sz="2600" dirty="0">
                <a:solidFill>
                  <a:srgbClr val="1F497D"/>
                </a:solidFill>
                <a:latin typeface="Calibri"/>
                <a:ea typeface="MS PGothic" pitchFamily="34" charset="-128"/>
              </a:rPr>
              <a:t> </a:t>
            </a:r>
            <a:r>
              <a:rPr lang="fr-FR" altLang="fr-FR" sz="2600" dirty="0" smtClean="0">
                <a:solidFill>
                  <a:srgbClr val="1F497D"/>
                </a:solidFill>
                <a:latin typeface="Calibri"/>
                <a:ea typeface="MS PGothic" pitchFamily="34" charset="-128"/>
              </a:rPr>
              <a:t>ARS</a:t>
            </a:r>
            <a:endParaRPr lang="fr-FR" altLang="fr-FR" sz="2600" dirty="0">
              <a:solidFill>
                <a:srgbClr val="1F497D"/>
              </a:solidFill>
              <a:latin typeface="Calibri"/>
              <a:ea typeface="MS PGothic" pitchFamily="34" charset="-128"/>
            </a:endParaRPr>
          </a:p>
          <a:p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Secrétariat général</a:t>
            </a:r>
            <a:br>
              <a:rPr lang="fr-FR" smtClean="0"/>
            </a:br>
            <a:r>
              <a:rPr lang="fr-FR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1270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23851" y="1350107"/>
            <a:ext cx="8424614" cy="298366"/>
          </a:xfrm>
        </p:spPr>
        <p:txBody>
          <a:bodyPr/>
          <a:lstStyle/>
          <a:p>
            <a:pPr marL="0" lvl="0" indent="0" algn="just">
              <a:spcBef>
                <a:spcPts val="0"/>
              </a:spcBef>
              <a:spcAft>
                <a:spcPts val="500"/>
              </a:spcAft>
            </a:pPr>
            <a:r>
              <a:rPr lang="fr-FR" altLang="fr-FR" sz="1800" dirty="0" smtClean="0">
                <a:solidFill>
                  <a:srgbClr val="000091"/>
                </a:solidFill>
              </a:rPr>
              <a:t>20 postes de praticiens conseils ouverts à la vacance dans les ARS</a:t>
            </a:r>
            <a:endParaRPr lang="fr-FR" altLang="fr-FR" sz="1800" dirty="0">
              <a:solidFill>
                <a:srgbClr val="000091"/>
              </a:solidFill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400" dirty="0">
                <a:solidFill>
                  <a:schemeClr val="tx2"/>
                </a:solidFill>
              </a:rPr>
              <a:t>Deuxième vague de recrutement</a:t>
            </a:r>
            <a:br>
              <a:rPr lang="fr-FR" altLang="fr-FR" sz="2400" dirty="0">
                <a:solidFill>
                  <a:schemeClr val="tx2"/>
                </a:solidFill>
              </a:rPr>
            </a:br>
            <a:r>
              <a:rPr lang="fr-FR" altLang="fr-FR" sz="2400" dirty="0">
                <a:solidFill>
                  <a:schemeClr val="tx2"/>
                </a:solidFill>
              </a:rPr>
              <a:t>Entretien Jury Médecins Conseils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>
          <a:xfrm>
            <a:off x="323850" y="1648473"/>
            <a:ext cx="8424334" cy="2880320"/>
          </a:xfrm>
        </p:spPr>
        <p:txBody>
          <a:bodyPr/>
          <a:lstStyle/>
          <a:p>
            <a:pPr marL="0" lvl="0" algn="just"/>
            <a:r>
              <a:rPr lang="fr-FR" altLang="fr-FR" sz="1200" dirty="0" smtClean="0">
                <a:solidFill>
                  <a:srgbClr val="000091"/>
                </a:solidFill>
              </a:rPr>
              <a:t>1 </a:t>
            </a:r>
            <a:r>
              <a:rPr lang="fr-FR" altLang="fr-FR" sz="1200" dirty="0">
                <a:solidFill>
                  <a:srgbClr val="000091"/>
                </a:solidFill>
              </a:rPr>
              <a:t>à l’ARS AUVERGNE-RHONE-ALPES</a:t>
            </a:r>
          </a:p>
          <a:p>
            <a:pPr marL="0" lvl="0" algn="just"/>
            <a:r>
              <a:rPr lang="fr-FR" altLang="fr-FR" sz="1200" dirty="0" smtClean="0">
                <a:solidFill>
                  <a:srgbClr val="000091"/>
                </a:solidFill>
              </a:rPr>
              <a:t> 2 </a:t>
            </a:r>
            <a:r>
              <a:rPr lang="fr-FR" altLang="fr-FR" sz="1200" dirty="0">
                <a:solidFill>
                  <a:srgbClr val="000091"/>
                </a:solidFill>
              </a:rPr>
              <a:t>à </a:t>
            </a:r>
            <a:r>
              <a:rPr lang="fr-FR" altLang="fr-FR" sz="1200" dirty="0" smtClean="0">
                <a:solidFill>
                  <a:srgbClr val="000091"/>
                </a:solidFill>
              </a:rPr>
              <a:t>l’ARS Bourgogne Franche Comté</a:t>
            </a:r>
            <a:endParaRPr lang="fr-FR" altLang="fr-FR" sz="1200" dirty="0">
              <a:solidFill>
                <a:srgbClr val="000091"/>
              </a:solidFill>
            </a:endParaRPr>
          </a:p>
          <a:p>
            <a:pPr marL="0" lvl="0" algn="just"/>
            <a:r>
              <a:rPr lang="fr-FR" altLang="fr-FR" sz="1200" dirty="0" smtClean="0">
                <a:solidFill>
                  <a:srgbClr val="000091"/>
                </a:solidFill>
              </a:rPr>
              <a:t> 3 </a:t>
            </a:r>
            <a:r>
              <a:rPr lang="fr-FR" altLang="fr-FR" sz="1200" dirty="0">
                <a:solidFill>
                  <a:srgbClr val="000091"/>
                </a:solidFill>
              </a:rPr>
              <a:t>à l’</a:t>
            </a:r>
            <a:r>
              <a:rPr lang="fr-FR" sz="1200" dirty="0">
                <a:solidFill>
                  <a:srgbClr val="000091"/>
                </a:solidFill>
              </a:rPr>
              <a:t>ARS ILE DE FRANCE</a:t>
            </a:r>
          </a:p>
          <a:p>
            <a:pPr marL="0" lvl="0" algn="just"/>
            <a:r>
              <a:rPr lang="fr-FR" sz="1200" dirty="0" smtClean="0">
                <a:solidFill>
                  <a:srgbClr val="000091"/>
                </a:solidFill>
              </a:rPr>
              <a:t> 2 </a:t>
            </a:r>
            <a:r>
              <a:rPr lang="fr-FR" sz="1200" dirty="0">
                <a:solidFill>
                  <a:srgbClr val="000091"/>
                </a:solidFill>
              </a:rPr>
              <a:t>à l’ARS </a:t>
            </a:r>
            <a:r>
              <a:rPr lang="fr-FR" sz="1200" dirty="0" smtClean="0">
                <a:solidFill>
                  <a:srgbClr val="000091"/>
                </a:solidFill>
              </a:rPr>
              <a:t>NOUVELLE AQUITAINE</a:t>
            </a:r>
            <a:endParaRPr lang="fr-FR" sz="1200" dirty="0">
              <a:solidFill>
                <a:srgbClr val="000091"/>
              </a:solidFill>
            </a:endParaRPr>
          </a:p>
          <a:p>
            <a:pPr marL="0" lvl="0" algn="just"/>
            <a:r>
              <a:rPr lang="fr-FR" sz="1200" dirty="0" smtClean="0">
                <a:solidFill>
                  <a:srgbClr val="000091"/>
                </a:solidFill>
              </a:rPr>
              <a:t> 3 </a:t>
            </a:r>
            <a:r>
              <a:rPr lang="fr-FR" sz="1200" dirty="0">
                <a:solidFill>
                  <a:srgbClr val="000091"/>
                </a:solidFill>
              </a:rPr>
              <a:t>à l’ARS HAUTS DE </a:t>
            </a:r>
            <a:r>
              <a:rPr lang="fr-FR" sz="1200" dirty="0" smtClean="0">
                <a:solidFill>
                  <a:srgbClr val="000091"/>
                </a:solidFill>
              </a:rPr>
              <a:t>France</a:t>
            </a:r>
          </a:p>
          <a:p>
            <a:pPr marL="0" lvl="0" algn="just"/>
            <a:r>
              <a:rPr lang="fr-FR" sz="1200" dirty="0" smtClean="0">
                <a:solidFill>
                  <a:srgbClr val="000091"/>
                </a:solidFill>
              </a:rPr>
              <a:t> 2 à l’ARS Bretagne</a:t>
            </a:r>
          </a:p>
          <a:p>
            <a:pPr marL="0" lvl="0" algn="just"/>
            <a:r>
              <a:rPr lang="fr-FR" sz="1200" dirty="0" smtClean="0">
                <a:solidFill>
                  <a:srgbClr val="000091"/>
                </a:solidFill>
              </a:rPr>
              <a:t> 2 à l’ARS Centre Val de Loire</a:t>
            </a:r>
          </a:p>
          <a:p>
            <a:pPr marL="0" lvl="0" algn="just"/>
            <a:r>
              <a:rPr lang="fr-FR" sz="1200" dirty="0" smtClean="0">
                <a:solidFill>
                  <a:srgbClr val="000091"/>
                </a:solidFill>
              </a:rPr>
              <a:t> 1 à l’ARS Grand Est</a:t>
            </a:r>
          </a:p>
          <a:p>
            <a:pPr marL="0" lvl="0" algn="just"/>
            <a:r>
              <a:rPr lang="fr-FR" sz="1200" dirty="0" smtClean="0">
                <a:solidFill>
                  <a:srgbClr val="000091"/>
                </a:solidFill>
              </a:rPr>
              <a:t> 1 à l’ARS Pays de Loire</a:t>
            </a:r>
          </a:p>
          <a:p>
            <a:pPr marL="0" lvl="0" algn="just"/>
            <a:r>
              <a:rPr lang="fr-FR" sz="1200" dirty="0">
                <a:solidFill>
                  <a:srgbClr val="000091"/>
                </a:solidFill>
              </a:rPr>
              <a:t> </a:t>
            </a:r>
            <a:r>
              <a:rPr lang="fr-FR" sz="1200" dirty="0" smtClean="0">
                <a:solidFill>
                  <a:srgbClr val="000091"/>
                </a:solidFill>
              </a:rPr>
              <a:t>1 à l’ARS Normandie</a:t>
            </a:r>
          </a:p>
          <a:p>
            <a:pPr marL="0" lvl="0" algn="just"/>
            <a:r>
              <a:rPr lang="fr-FR" sz="1200" dirty="0">
                <a:solidFill>
                  <a:srgbClr val="000091"/>
                </a:solidFill>
              </a:rPr>
              <a:t> </a:t>
            </a:r>
            <a:r>
              <a:rPr lang="fr-FR" sz="1200" dirty="0" smtClean="0">
                <a:solidFill>
                  <a:srgbClr val="000091"/>
                </a:solidFill>
              </a:rPr>
              <a:t>1 à l’ARS Mayotte</a:t>
            </a:r>
          </a:p>
          <a:p>
            <a:pPr marL="0" lvl="0" algn="just"/>
            <a:r>
              <a:rPr lang="fr-FR" sz="1200" dirty="0">
                <a:solidFill>
                  <a:srgbClr val="000091"/>
                </a:solidFill>
              </a:rPr>
              <a:t> </a:t>
            </a:r>
            <a:r>
              <a:rPr lang="fr-FR" sz="1200" dirty="0" smtClean="0">
                <a:solidFill>
                  <a:srgbClr val="000091"/>
                </a:solidFill>
              </a:rPr>
              <a:t>1 à l’ARS Réunion</a:t>
            </a:r>
          </a:p>
          <a:p>
            <a:pPr marL="0" lvl="0" algn="just"/>
            <a:endParaRPr lang="fr-FR" sz="1200" dirty="0" smtClean="0">
              <a:solidFill>
                <a:srgbClr val="000091"/>
              </a:solidFill>
            </a:endParaRPr>
          </a:p>
          <a:p>
            <a:pPr marL="342900" lvl="0" indent="-342900" algn="just">
              <a:buFontTx/>
              <a:buChar char="-"/>
            </a:pPr>
            <a:endParaRPr lang="fr-FR" sz="2000" dirty="0">
              <a:solidFill>
                <a:srgbClr val="000091"/>
              </a:solidFill>
            </a:endParaRPr>
          </a:p>
          <a:p>
            <a:pPr marL="0" algn="just"/>
            <a:endParaRPr lang="fr-FR" altLang="fr-FR" dirty="0">
              <a:solidFill>
                <a:schemeClr val="tx2"/>
              </a:solidFill>
            </a:endParaRPr>
          </a:p>
          <a:p>
            <a:pPr marL="0" algn="just"/>
            <a:endParaRPr lang="fr-FR" altLang="fr-FR" dirty="0">
              <a:solidFill>
                <a:schemeClr val="tx2"/>
              </a:solidFill>
            </a:endParaRPr>
          </a:p>
          <a:p>
            <a:r>
              <a:rPr lang="fr-FR" dirty="0" smtClean="0"/>
              <a:t>-       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Secrétariat général</a:t>
            </a:r>
            <a:br>
              <a:rPr lang="fr-FR" smtClean="0"/>
            </a:br>
            <a:r>
              <a:rPr lang="fr-FR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3966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800" dirty="0">
                <a:solidFill>
                  <a:schemeClr val="tx2"/>
                </a:solidFill>
              </a:rPr>
              <a:t>Deuxième vague de recrutement</a:t>
            </a:r>
            <a:br>
              <a:rPr lang="fr-FR" altLang="fr-FR" sz="2800" dirty="0">
                <a:solidFill>
                  <a:schemeClr val="tx2"/>
                </a:solidFill>
              </a:rPr>
            </a:br>
            <a:r>
              <a:rPr lang="fr-FR" altLang="fr-FR" sz="2800" dirty="0">
                <a:solidFill>
                  <a:schemeClr val="tx2"/>
                </a:solidFill>
              </a:rPr>
              <a:t>Entretien Jury Médecins Conseils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>
              <a:defRPr/>
            </a:pPr>
            <a:r>
              <a:rPr lang="fr-FR" sz="2000" b="1" u="sng" dirty="0">
                <a:solidFill>
                  <a:schemeClr val="tx2"/>
                </a:solidFill>
              </a:rPr>
              <a:t>Entretiens de recrutement avec le jury </a:t>
            </a:r>
          </a:p>
          <a:p>
            <a:pPr marL="0">
              <a:defRPr/>
            </a:pPr>
            <a:r>
              <a:rPr lang="fr-FR" sz="2000" dirty="0" smtClean="0">
                <a:solidFill>
                  <a:schemeClr val="tx2"/>
                </a:solidFill>
              </a:rPr>
              <a:t> 6 candidats </a:t>
            </a:r>
            <a:r>
              <a:rPr lang="fr-FR" sz="2000" dirty="0">
                <a:solidFill>
                  <a:schemeClr val="tx2"/>
                </a:solidFill>
              </a:rPr>
              <a:t>convoqués :</a:t>
            </a:r>
            <a:r>
              <a:rPr lang="fr-FR" sz="2000" dirty="0" smtClean="0">
                <a:solidFill>
                  <a:schemeClr val="tx2"/>
                </a:solidFill>
              </a:rPr>
              <a:t> 3 sur les postes de l’ARS NA et  3 autres sur les poste de l’ARS Hauts de France</a:t>
            </a:r>
            <a:endParaRPr lang="fr-FR" sz="2000" dirty="0">
              <a:solidFill>
                <a:schemeClr val="tx2"/>
              </a:solidFill>
            </a:endParaRPr>
          </a:p>
          <a:p>
            <a:pPr marL="0" lvl="0" defTabSz="4572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fr-FR" altLang="fr-FR" sz="2000" b="1" u="sng" dirty="0">
                <a:solidFill>
                  <a:srgbClr val="000091"/>
                </a:solidFill>
                <a:ea typeface="MS PGothic" pitchFamily="34" charset="-128"/>
              </a:rPr>
              <a:t>Résultat :</a:t>
            </a:r>
          </a:p>
          <a:p>
            <a:pPr marL="0" lvl="0" defTabSz="4572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fr-FR" altLang="fr-FR" sz="2000" dirty="0" smtClean="0">
                <a:solidFill>
                  <a:srgbClr val="000091"/>
                </a:solidFill>
                <a:ea typeface="MS PGothic" pitchFamily="34" charset="-128"/>
              </a:rPr>
              <a:t>2 candidats retenus sur les postes de l’ARS Nouvelle Aquitaine et 2 candidats sur un poste de l’ARS Hauts de France. 1candidat retenu pour 1 poste DRSM. 1 candidat invité à prendre contact avec l’ARS pour voir si un autre poste disponible (car 2 candidats pour un même poste)</a:t>
            </a:r>
            <a:endParaRPr lang="fr-FR" altLang="fr-FR" sz="2000" dirty="0">
              <a:solidFill>
                <a:srgbClr val="000091"/>
              </a:solidFill>
              <a:ea typeface="MS PGothic" pitchFamily="34" charset="-128"/>
            </a:endParaRPr>
          </a:p>
          <a:p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Secrétariat général</a:t>
            </a:r>
            <a:br>
              <a:rPr lang="fr-FR" smtClean="0"/>
            </a:br>
            <a:r>
              <a:rPr lang="fr-FR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8562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4A60EE-9D13-3442-9796-E718C6343EC1}" type="datetime1">
              <a:rPr lang="fr-FR" cap="all" smtClean="0"/>
              <a:pPr/>
              <a:t>09/02/2022</a:t>
            </a:fld>
            <a:endParaRPr lang="fr-FR" cap="all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2200" dirty="0">
                <a:solidFill>
                  <a:schemeClr val="tx2"/>
                </a:solidFill>
              </a:rPr>
              <a:t>Bilan liste nationale d’aptitude de A en B - 2021</a:t>
            </a:r>
            <a:r>
              <a:rPr lang="fr-FR" altLang="fr-FR" sz="2200" dirty="0">
                <a:solidFill>
                  <a:schemeClr val="tx2"/>
                </a:solidFill>
              </a:rPr>
              <a:t/>
            </a:r>
            <a:br>
              <a:rPr lang="fr-FR" altLang="fr-FR" sz="2200" dirty="0">
                <a:solidFill>
                  <a:schemeClr val="tx2"/>
                </a:solidFill>
              </a:rPr>
            </a:br>
            <a:endParaRPr lang="fr-FR" sz="2200" dirty="0">
              <a:solidFill>
                <a:schemeClr val="tx2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chemeClr val="tx2"/>
                </a:solidFill>
              </a:rPr>
              <a:t>12 candidats, dont </a:t>
            </a:r>
            <a:r>
              <a:rPr lang="fr-FR" sz="1600">
                <a:solidFill>
                  <a:schemeClr val="tx2"/>
                </a:solidFill>
              </a:rPr>
              <a:t>7 </a:t>
            </a:r>
            <a:r>
              <a:rPr lang="fr-FR" sz="1600" smtClean="0">
                <a:solidFill>
                  <a:schemeClr val="tx2"/>
                </a:solidFill>
              </a:rPr>
              <a:t>nouveaux</a:t>
            </a:r>
            <a:endParaRPr lang="fr-FR" sz="1600" dirty="0">
              <a:solidFill>
                <a:schemeClr val="tx2"/>
              </a:solidFill>
            </a:endParaRPr>
          </a:p>
          <a:p>
            <a:pPr marL="285750" indent="-2857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chemeClr val="tx2"/>
                </a:solidFill>
              </a:rPr>
              <a:t>17 dossiers déposés, car certains candidats présentent 2 dossiers (un en filière technique, un en filière management)</a:t>
            </a:r>
          </a:p>
          <a:p>
            <a:pPr marL="285750" indent="-2857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chemeClr val="tx2"/>
                </a:solidFill>
              </a:rPr>
              <a:t>10 dossiers filière T et 7 sur la filière management</a:t>
            </a:r>
          </a:p>
          <a:p>
            <a:pPr marL="285750" indent="-2857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chemeClr val="tx2"/>
                </a:solidFill>
              </a:rPr>
              <a:t>13 avis favorables sur les dossiers </a:t>
            </a:r>
            <a:r>
              <a:rPr lang="fr-FR" sz="1600" dirty="0" smtClean="0">
                <a:solidFill>
                  <a:schemeClr val="tx2"/>
                </a:solidFill>
              </a:rPr>
              <a:t>présentés</a:t>
            </a:r>
            <a:endParaRPr lang="fr-FR" sz="1600" dirty="0">
              <a:solidFill>
                <a:schemeClr val="tx2"/>
              </a:solidFill>
            </a:endParaRPr>
          </a:p>
          <a:p>
            <a:pPr marL="285750" indent="-2857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chemeClr val="tx2"/>
                </a:solidFill>
              </a:rPr>
              <a:t>Résultats : 10 praticiens inscrits sur la liste d’aptitude en 2021</a:t>
            </a:r>
          </a:p>
          <a:p>
            <a:pPr marL="285750" indent="-2857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chemeClr val="tx2"/>
                </a:solidFill>
              </a:rPr>
              <a:t>Les deux praticiens dont les dossiers n’ont pas reçu un avis favorable, pourront présenter à nouveau un dossier en </a:t>
            </a:r>
            <a:r>
              <a:rPr lang="fr-FR" sz="1600" dirty="0" smtClean="0">
                <a:solidFill>
                  <a:schemeClr val="tx2"/>
                </a:solidFill>
              </a:rPr>
              <a:t>2022</a:t>
            </a:r>
            <a:endParaRPr lang="fr-FR" sz="1600" dirty="0">
              <a:solidFill>
                <a:schemeClr val="tx2"/>
              </a:solidFill>
            </a:endParaRPr>
          </a:p>
          <a:p>
            <a:pPr marL="285750" lvl="0" indent="-2857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fr-FR" sz="1600" dirty="0">
                <a:solidFill>
                  <a:schemeClr val="tx2"/>
                </a:solidFill>
              </a:rPr>
              <a:t> Le dossier d’un praticien bénéficiant d’un avis </a:t>
            </a:r>
            <a:r>
              <a:rPr lang="fr-FR" sz="1600" dirty="0" smtClean="0">
                <a:solidFill>
                  <a:schemeClr val="tx2"/>
                </a:solidFill>
              </a:rPr>
              <a:t>favorable est en </a:t>
            </a:r>
            <a:r>
              <a:rPr lang="fr-FR" sz="1600" dirty="0">
                <a:solidFill>
                  <a:schemeClr val="tx2"/>
                </a:solidFill>
              </a:rPr>
              <a:t>cours d’examen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Secrétariat général</a:t>
            </a:r>
            <a:br>
              <a:rPr lang="fr-FR" smtClean="0"/>
            </a:br>
            <a:r>
              <a:rPr lang="fr-FR" smtClean="0"/>
              <a:t>Direction des ressources humaines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158086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presentation ppt_DRH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6" id="{25DB2D80-B418-C445-B794-8EFE4AC572D3}" vid="{D7C109EF-1FF6-B140-BAA4-C929A0D919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Formulaire" ma:contentTypeID="0x01010100C53D3668B28CA04CB84827F8098D77C0" ma:contentTypeVersion="4" ma:contentTypeDescription="Remplit ce formulaire." ma:contentTypeScope="" ma:versionID="d3e96cd6d9350de8b51782653f97f097">
  <xsd:schema xmlns:xsd="http://www.w3.org/2001/XMLSchema" xmlns:xs="http://www.w3.org/2001/XMLSchema" xmlns:p="http://schemas.microsoft.com/office/2006/metadata/properties" xmlns:ns1="http://schemas.microsoft.com/sharepoint/v3" xmlns:ns2="c6361dad-9f10-4870-a749-8a04a819d195" targetNamespace="http://schemas.microsoft.com/office/2006/metadata/properties" ma:root="true" ma:fieldsID="782b3c20407014e94c02e58d0de25d23" ns1:_="" ns2:_="">
    <xsd:import namespace="http://schemas.microsoft.com/sharepoint/v3"/>
    <xsd:import namespace="c6361dad-9f10-4870-a749-8a04a819d195"/>
    <xsd:element name="properties">
      <xsd:complexType>
        <xsd:sequence>
          <xsd:element name="documentManagement">
            <xsd:complexType>
              <xsd:all>
                <xsd:element ref="ns1:ShowCombineView" minOccurs="0"/>
                <xsd:element ref="ns1:ShowRepairView" minOccurs="0"/>
                <xsd:element ref="ns1:TemplateUrl" minOccurs="0"/>
                <xsd:element ref="ns1:xd_ProgID" minOccurs="0"/>
                <xsd:element ref="ns2:Date_x0020_de_x0020_la_x0020_séance"/>
                <xsd:element ref="ns2:Salle"/>
                <xsd:element ref="ns2:N_x00b0__x0020_Point_x0020_O.D.J." minOccurs="0"/>
                <xsd:element ref="ns2:Nature_x0020_du_x0020_Docum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howCombineView" ma:index="8" nillable="true" ma:displayName="Afficher le mode Combinaison" ma:hidden="true" ma:internalName="ShowCombineView">
      <xsd:simpleType>
        <xsd:restriction base="dms:Text"/>
      </xsd:simpleType>
    </xsd:element>
    <xsd:element name="ShowRepairView" ma:index="10" nillable="true" ma:displayName="Afficher le mode Réparation" ma:hidden="true" ma:internalName="ShowRepairView">
      <xsd:simpleType>
        <xsd:restriction base="dms:Text"/>
      </xsd:simpleType>
    </xsd:element>
    <xsd:element name="TemplateUrl" ma:index="11" nillable="true" ma:displayName="Lien du modèle" ma:hidden="true" ma:internalName="TemplateUrl">
      <xsd:simpleType>
        <xsd:restriction base="dms:Text"/>
      </xsd:simpleType>
    </xsd:element>
    <xsd:element name="xd_ProgID" ma:index="12" nillable="true" ma:displayName="Lien du fichier HTML" ma:hidden="true" ma:internalName="xd_ProgID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361dad-9f10-4870-a749-8a04a819d195" elementFormDefault="qualified">
    <xsd:import namespace="http://schemas.microsoft.com/office/2006/documentManagement/types"/>
    <xsd:import namespace="http://schemas.microsoft.com/office/infopath/2007/PartnerControls"/>
    <xsd:element name="Date_x0020_de_x0020_la_x0020_séance" ma:index="13" ma:displayName="Date de la séance" ma:description="Cette colonne affiche les dates des séances du CHSCT" ma:format="DateTime" ma:internalName="Date_x0020_de_x0020_la_x0020_s_x00e9_ance">
      <xsd:simpleType>
        <xsd:restriction base="dms:DateTime"/>
      </xsd:simpleType>
    </xsd:element>
    <xsd:element name="Salle" ma:index="14" ma:displayName="Salle" ma:internalName="Salle">
      <xsd:simpleType>
        <xsd:restriction base="dms:Text">
          <xsd:maxLength value="255"/>
        </xsd:restriction>
      </xsd:simpleType>
    </xsd:element>
    <xsd:element name="N_x00b0__x0020_Point_x0020_O.D.J." ma:index="15" nillable="true" ma:displayName="N° Point O.D.J." ma:default="49" ma:format="Dropdown" ma:internalName="N_x00B0__x0020_Point_x0020_O_x002e_D_x002e_J_x002e_">
      <xsd:simpleType>
        <xsd:restriction base="dms:Choice">
          <xsd:enumeration value="00"/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  <xsd:enumeration value="32"/>
          <xsd:enumeration value="33"/>
          <xsd:enumeration value="34"/>
          <xsd:enumeration value="35"/>
          <xsd:enumeration value="36"/>
          <xsd:enumeration value="37"/>
          <xsd:enumeration value="38"/>
          <xsd:enumeration value="39"/>
          <xsd:enumeration value="40"/>
          <xsd:enumeration value="41"/>
          <xsd:enumeration value="42"/>
          <xsd:enumeration value="43"/>
          <xsd:enumeration value="44"/>
          <xsd:enumeration value="45"/>
          <xsd:enumeration value="46"/>
          <xsd:enumeration value="47"/>
          <xsd:enumeration value="48"/>
          <xsd:enumeration value="49"/>
          <xsd:enumeration value="50"/>
          <xsd:enumeration value="51"/>
          <xsd:enumeration value="52"/>
          <xsd:enumeration value="53"/>
          <xsd:enumeration value="54"/>
          <xsd:enumeration value="55"/>
          <xsd:enumeration value="56"/>
          <xsd:enumeration value="57"/>
          <xsd:enumeration value="58"/>
          <xsd:enumeration value="59"/>
          <xsd:enumeration value="60"/>
          <xsd:enumeration value="61"/>
          <xsd:enumeration value="62"/>
          <xsd:enumeration value="63"/>
          <xsd:enumeration value="64"/>
          <xsd:enumeration value="65"/>
          <xsd:enumeration value="66"/>
          <xsd:enumeration value="67"/>
          <xsd:enumeration value="68"/>
          <xsd:enumeration value="69"/>
          <xsd:enumeration value="70"/>
          <xsd:enumeration value="71"/>
          <xsd:enumeration value="72"/>
          <xsd:enumeration value="73"/>
          <xsd:enumeration value="74"/>
          <xsd:enumeration value="75"/>
          <xsd:enumeration value="76"/>
          <xsd:enumeration value="77"/>
          <xsd:enumeration value="78"/>
          <xsd:enumeration value="79"/>
          <xsd:enumeration value="80"/>
          <xsd:enumeration value="81"/>
          <xsd:enumeration value="82"/>
          <xsd:enumeration value="83"/>
          <xsd:enumeration value="84"/>
          <xsd:enumeration value="85"/>
          <xsd:enumeration value="86"/>
          <xsd:enumeration value="87"/>
          <xsd:enumeration value="88"/>
          <xsd:enumeration value="89"/>
          <xsd:enumeration value="90"/>
          <xsd:enumeration value="91"/>
          <xsd:enumeration value="92"/>
          <xsd:enumeration value="93"/>
          <xsd:enumeration value="94"/>
          <xsd:enumeration value="95"/>
          <xsd:enumeration value="96"/>
          <xsd:enumeration value="97"/>
          <xsd:enumeration value="98"/>
          <xsd:enumeration value="99"/>
        </xsd:restriction>
      </xsd:simpleType>
    </xsd:element>
    <xsd:element name="Nature_x0020_du_x0020_Document" ma:index="16" nillable="true" ma:displayName="Nature du Document" ma:default="DOCS ADMIN" ma:format="Dropdown" ma:internalName="Nature_x0020_du_x0020_Document">
      <xsd:simpleType>
        <xsd:restriction base="dms:Choice">
          <xsd:enumeration value="DOCS ADMIN"/>
          <xsd:enumeration value="DOCS O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Url xmlns="http://schemas.microsoft.com/sharepoint/v3" xsi:nil="true"/>
    <Nature_x0020_du_x0020_Document xmlns="c6361dad-9f10-4870-a749-8a04a819d195">DOCS ADMIN</Nature_x0020_du_x0020_Document>
    <ShowRepairView xmlns="http://schemas.microsoft.com/sharepoint/v3" xsi:nil="true"/>
    <ShowCombineView xmlns="http://schemas.microsoft.com/sharepoint/v3" xsi:nil="true"/>
    <xd_ProgID xmlns="http://schemas.microsoft.com/sharepoint/v3" xsi:nil="true"/>
    <Salle xmlns="c6361dad-9f10-4870-a749-8a04a819d195">7275R</Salle>
    <N_x00b0__x0020_Point_x0020_O.D.J. xmlns="c6361dad-9f10-4870-a749-8a04a819d195">05</N_x00b0__x0020_Point_x0020_O.D.J.>
    <Date_x0020_de_x0020_la_x0020_séance xmlns="c6361dad-9f10-4870-a749-8a04a819d195">2020-12-03T12:30:00+00:00</Date_x0020_de_x0020_la_x0020_séance>
  </documentManagement>
</p:properties>
</file>

<file path=customXml/itemProps1.xml><?xml version="1.0" encoding="utf-8"?>
<ds:datastoreItem xmlns:ds="http://schemas.openxmlformats.org/officeDocument/2006/customXml" ds:itemID="{5B7C9484-8C3C-4FC2-B2B3-C0329E9BD0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6361dad-9f10-4870-a749-8a04a819d1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8CAB71-A9FD-4B17-B1AA-DB99D03951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F66258-0690-4E6B-86B0-39322EE7F3E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sharepoint/v3"/>
    <ds:schemaRef ds:uri="c6361dad-9f10-4870-a749-8a04a819d195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Template_presentation ppt_DRH</Template>
  <TotalTime>2653</TotalTime>
  <Words>594</Words>
  <Application>Microsoft Office PowerPoint</Application>
  <PresentationFormat>Affichage à l'écran (16:9)</PresentationFormat>
  <Paragraphs>87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MS PGothic</vt:lpstr>
      <vt:lpstr>Arial</vt:lpstr>
      <vt:lpstr>Calibri</vt:lpstr>
      <vt:lpstr>Helvetica-Bold</vt:lpstr>
      <vt:lpstr>Times New Roman</vt:lpstr>
      <vt:lpstr>Wingdings</vt:lpstr>
      <vt:lpstr>Template_presentation ppt_DRH</vt:lpstr>
      <vt:lpstr>Présentation PowerPoint</vt:lpstr>
      <vt:lpstr> Première vague de recrutements Médecins conseils </vt:lpstr>
      <vt:lpstr> Première vague de recrutements Médecins conseils</vt:lpstr>
      <vt:lpstr>Première vague de recrutements  Entretien Jury Médecins Conseils</vt:lpstr>
      <vt:lpstr> Deuxième vague de recrutements Médecins Conseils </vt:lpstr>
      <vt:lpstr>Deuxième vague de recrutement Entretien Jury Médecins Conseils</vt:lpstr>
      <vt:lpstr>Deuxième vague de recrutement Entretien Jury Médecins Conseils</vt:lpstr>
      <vt:lpstr>Bilan liste nationale d’aptitude de A en B - 2021 </vt:lpstr>
    </vt:vector>
  </TitlesOfParts>
  <Manager>Client</Manager>
  <Company>PPT/DSI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SAUVAGE, Valerie (DRH/DPMR)</dc:creator>
  <cp:lastModifiedBy>CHAPPUIS, Armelle (DRH/VTDS/DSEJS)</cp:lastModifiedBy>
  <cp:revision>259</cp:revision>
  <cp:lastPrinted>2020-09-28T10:49:12Z</cp:lastPrinted>
  <dcterms:created xsi:type="dcterms:W3CDTF">2020-07-16T07:46:12Z</dcterms:created>
  <dcterms:modified xsi:type="dcterms:W3CDTF">2022-02-09T16:05:30Z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0x01010100C53D3668B28CA04CB84827F8098D77C0</vt:lpwstr>
  </property>
</Properties>
</file>